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1" r:id="rId7"/>
    <p:sldId id="260" r:id="rId8"/>
    <p:sldId id="262" r:id="rId9"/>
    <p:sldId id="263" r:id="rId10"/>
    <p:sldId id="264" r:id="rId11"/>
    <p:sldId id="265" r:id="rId12"/>
    <p:sldId id="267" r:id="rId13"/>
    <p:sldId id="269" r:id="rId14"/>
    <p:sldId id="270" r:id="rId15"/>
    <p:sldId id="268"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84AD1DA-051D-4107-B05A-C2BE165E60A1}" type="datetimeFigureOut">
              <a:rPr lang="en-US" smtClean="0"/>
              <a:t>11/17/2016</a:t>
            </a:fld>
            <a:endParaRPr lang="en-US"/>
          </a:p>
        </p:txBody>
      </p:sp>
      <p:sp>
        <p:nvSpPr>
          <p:cNvPr id="16" name="Slide Number Placeholder 15"/>
          <p:cNvSpPr>
            <a:spLocks noGrp="1"/>
          </p:cNvSpPr>
          <p:nvPr>
            <p:ph type="sldNum" sz="quarter" idx="11"/>
          </p:nvPr>
        </p:nvSpPr>
        <p:spPr/>
        <p:txBody>
          <a:bodyPr/>
          <a:lstStyle/>
          <a:p>
            <a:fld id="{06726631-4E4F-46AD-AF5C-BB248F8AB0D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AD1DA-051D-4107-B05A-C2BE165E60A1}"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6631-4E4F-46AD-AF5C-BB248F8AB0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AD1DA-051D-4107-B05A-C2BE165E60A1}"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6631-4E4F-46AD-AF5C-BB248F8AB0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84AD1DA-051D-4107-B05A-C2BE165E60A1}" type="datetimeFigureOut">
              <a:rPr lang="en-US" smtClean="0"/>
              <a:t>11/17/2016</a:t>
            </a:fld>
            <a:endParaRPr lang="en-US"/>
          </a:p>
        </p:txBody>
      </p:sp>
      <p:sp>
        <p:nvSpPr>
          <p:cNvPr id="15" name="Slide Number Placeholder 14"/>
          <p:cNvSpPr>
            <a:spLocks noGrp="1"/>
          </p:cNvSpPr>
          <p:nvPr>
            <p:ph type="sldNum" sz="quarter" idx="15"/>
          </p:nvPr>
        </p:nvSpPr>
        <p:spPr/>
        <p:txBody>
          <a:bodyPr/>
          <a:lstStyle>
            <a:lvl1pPr algn="ctr">
              <a:defRPr/>
            </a:lvl1pPr>
          </a:lstStyle>
          <a:p>
            <a:fld id="{06726631-4E4F-46AD-AF5C-BB248F8AB0D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4AD1DA-051D-4107-B05A-C2BE165E60A1}"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6631-4E4F-46AD-AF5C-BB248F8AB0D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4AD1DA-051D-4107-B05A-C2BE165E60A1}"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26631-4E4F-46AD-AF5C-BB248F8AB0D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6726631-4E4F-46AD-AF5C-BB248F8AB0D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84AD1DA-051D-4107-B05A-C2BE165E60A1}" type="datetimeFigureOut">
              <a:rPr lang="en-US" smtClean="0"/>
              <a:t>11/17/2016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4AD1DA-051D-4107-B05A-C2BE165E60A1}"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26631-4E4F-46AD-AF5C-BB248F8AB0D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AD1DA-051D-4107-B05A-C2BE165E60A1}"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26631-4E4F-46AD-AF5C-BB248F8AB0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84AD1DA-051D-4107-B05A-C2BE165E60A1}" type="datetimeFigureOut">
              <a:rPr lang="en-US" smtClean="0"/>
              <a:t>11/17/2016</a:t>
            </a:fld>
            <a:endParaRPr lang="en-US"/>
          </a:p>
        </p:txBody>
      </p:sp>
      <p:sp>
        <p:nvSpPr>
          <p:cNvPr id="9" name="Slide Number Placeholder 8"/>
          <p:cNvSpPr>
            <a:spLocks noGrp="1"/>
          </p:cNvSpPr>
          <p:nvPr>
            <p:ph type="sldNum" sz="quarter" idx="15"/>
          </p:nvPr>
        </p:nvSpPr>
        <p:spPr/>
        <p:txBody>
          <a:bodyPr/>
          <a:lstStyle/>
          <a:p>
            <a:fld id="{06726631-4E4F-46AD-AF5C-BB248F8AB0D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84AD1DA-051D-4107-B05A-C2BE165E60A1}" type="datetimeFigureOut">
              <a:rPr lang="en-US" smtClean="0"/>
              <a:t>11/17/2016</a:t>
            </a:fld>
            <a:endParaRPr lang="en-US"/>
          </a:p>
        </p:txBody>
      </p:sp>
      <p:sp>
        <p:nvSpPr>
          <p:cNvPr id="9" name="Slide Number Placeholder 8"/>
          <p:cNvSpPr>
            <a:spLocks noGrp="1"/>
          </p:cNvSpPr>
          <p:nvPr>
            <p:ph type="sldNum" sz="quarter" idx="11"/>
          </p:nvPr>
        </p:nvSpPr>
        <p:spPr/>
        <p:txBody>
          <a:bodyPr/>
          <a:lstStyle/>
          <a:p>
            <a:fld id="{06726631-4E4F-46AD-AF5C-BB248F8AB0D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84AD1DA-051D-4107-B05A-C2BE165E60A1}" type="datetimeFigureOut">
              <a:rPr lang="en-US" smtClean="0"/>
              <a:t>11/17/2016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6726631-4E4F-46AD-AF5C-BB248F8AB0D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PROMPT: </a:t>
            </a:r>
            <a:r>
              <a:rPr lang="en-US" dirty="0" smtClean="0"/>
              <a:t>Did the decision of the Jackson administration to remove the Cherokee Indians to lands west of the Mississippi River in the 1830’s change the previous social, political and economic policies pursued by the Colonies and the United States toward the American tribes?</a:t>
            </a:r>
          </a:p>
          <a:p>
            <a:endParaRPr lang="en-US" dirty="0"/>
          </a:p>
        </p:txBody>
      </p:sp>
      <p:sp>
        <p:nvSpPr>
          <p:cNvPr id="2" name="Title 1"/>
          <p:cNvSpPr>
            <a:spLocks noGrp="1"/>
          </p:cNvSpPr>
          <p:nvPr>
            <p:ph type="ctrTitle"/>
          </p:nvPr>
        </p:nvSpPr>
        <p:spPr/>
        <p:txBody>
          <a:bodyPr/>
          <a:lstStyle/>
          <a:p>
            <a:r>
              <a:rPr lang="en-US" dirty="0" smtClean="0"/>
              <a:t>CHEROKEE POLICY PAPER WORKSHOP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ON THE SAME GOOGLE DOC CREATE THIS CHART</a:t>
            </a:r>
          </a:p>
          <a:p>
            <a:pPr>
              <a:buNone/>
            </a:pPr>
            <a:r>
              <a:rPr lang="en-US" sz="2000" dirty="0" smtClean="0"/>
              <a:t>SOCIAL </a:t>
            </a:r>
            <a:r>
              <a:rPr lang="en-US" sz="2000" dirty="0" smtClean="0"/>
              <a:t>CONT.              POLITICAL CONT.           ECONOMIC CONT.</a:t>
            </a:r>
            <a:endParaRPr lang="en-US" sz="2000" dirty="0" smtClean="0"/>
          </a:p>
          <a:p>
            <a:pPr>
              <a:buNone/>
            </a:pPr>
            <a:endParaRPr lang="en-US" dirty="0"/>
          </a:p>
        </p:txBody>
      </p:sp>
      <p:sp>
        <p:nvSpPr>
          <p:cNvPr id="3" name="Title 2"/>
          <p:cNvSpPr>
            <a:spLocks noGrp="1"/>
          </p:cNvSpPr>
          <p:nvPr>
            <p:ph type="title"/>
          </p:nvPr>
        </p:nvSpPr>
        <p:spPr/>
        <p:txBody>
          <a:bodyPr>
            <a:normAutofit/>
          </a:bodyPr>
          <a:lstStyle/>
          <a:p>
            <a:r>
              <a:rPr lang="en-US" sz="3600" dirty="0" smtClean="0"/>
              <a:t>BRAINSTORM EVIDENCE FROM OPVL’S AND READING’S FOR </a:t>
            </a:r>
            <a:r>
              <a:rPr lang="en-US" sz="3600" dirty="0" smtClean="0"/>
              <a:t>CONTINUATION</a:t>
            </a:r>
            <a:endParaRPr lang="en-US" sz="3600" dirty="0"/>
          </a:p>
        </p:txBody>
      </p:sp>
      <p:cxnSp>
        <p:nvCxnSpPr>
          <p:cNvPr id="5" name="Straight Connector 4"/>
          <p:cNvCxnSpPr/>
          <p:nvPr/>
        </p:nvCxnSpPr>
        <p:spPr>
          <a:xfrm>
            <a:off x="2895600" y="21336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791200" y="2133600"/>
            <a:ext cx="0" cy="3733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REMEMBER THAT YOU NEED TO MAKE A CLAIM CONNECTED TO EACH BODY IDEA THAT HELPS TO SUPPORT AND PROVE YOUR THESIS</a:t>
            </a:r>
          </a:p>
          <a:p>
            <a:pPr>
              <a:buNone/>
            </a:pPr>
            <a:endParaRPr lang="en-US" dirty="0" smtClean="0"/>
          </a:p>
          <a:p>
            <a:r>
              <a:rPr lang="en-US" dirty="0" smtClean="0"/>
              <a:t>POSSIBLE TOPIC SENTENCES FOR A CHANGE IN INDIAN </a:t>
            </a:r>
            <a:r>
              <a:rPr lang="en-US" dirty="0" smtClean="0"/>
              <a:t>POLICY</a:t>
            </a:r>
          </a:p>
          <a:p>
            <a:pPr>
              <a:buNone/>
            </a:pPr>
            <a:r>
              <a:rPr lang="en-US" dirty="0" smtClean="0"/>
              <a:t> </a:t>
            </a:r>
          </a:p>
          <a:p>
            <a:pPr marL="514350" indent="-514350">
              <a:buFont typeface="+mj-lt"/>
              <a:buAutoNum type="arabicPeriod"/>
            </a:pPr>
            <a:r>
              <a:rPr lang="en-US" dirty="0" smtClean="0"/>
              <a:t>THE </a:t>
            </a:r>
            <a:r>
              <a:rPr lang="en-US" dirty="0" smtClean="0"/>
              <a:t>JACKSON ADMINISTRATION CHANGED U.S. POLITICAL POLICY TOWARDS THE TRIBES BY _______________________________ .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SOCIAL </a:t>
            </a:r>
            <a:r>
              <a:rPr lang="en-US" dirty="0" smtClean="0"/>
              <a:t>ATTITUDES TOWARDS THE TRIBES CHANGED FROM _____________ TO ______________ DURING THE JACKSON ADMINISTRATION.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THE </a:t>
            </a:r>
            <a:r>
              <a:rPr lang="en-US" dirty="0" smtClean="0"/>
              <a:t>JACKSON ADMINISTRATION CHANGED U.S. ECONOMIC POLICY TOWARDS THE TRIBES BY ____________________________ . </a:t>
            </a:r>
            <a:endParaRPr lang="en-US" dirty="0"/>
          </a:p>
        </p:txBody>
      </p:sp>
      <p:sp>
        <p:nvSpPr>
          <p:cNvPr id="3" name="Title 2"/>
          <p:cNvSpPr>
            <a:spLocks noGrp="1"/>
          </p:cNvSpPr>
          <p:nvPr>
            <p:ph type="title"/>
          </p:nvPr>
        </p:nvSpPr>
        <p:spPr/>
        <p:txBody>
          <a:bodyPr/>
          <a:lstStyle/>
          <a:p>
            <a:r>
              <a:rPr lang="en-US" dirty="0" smtClean="0"/>
              <a:t>TOPIC/CLAIM SENTENCES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POSSIBLE TOPIC SENTENCES FOR A CONTINUATION OF </a:t>
            </a:r>
            <a:r>
              <a:rPr lang="en-US" dirty="0" smtClean="0"/>
              <a:t>POLICY</a:t>
            </a:r>
          </a:p>
          <a:p>
            <a:pPr>
              <a:buNone/>
            </a:pPr>
            <a:endParaRPr lang="en-US" dirty="0" smtClean="0"/>
          </a:p>
          <a:p>
            <a:pPr marL="514350" indent="-514350">
              <a:buFont typeface="+mj-lt"/>
              <a:buAutoNum type="arabicPeriod"/>
            </a:pPr>
            <a:r>
              <a:rPr lang="en-US" dirty="0" smtClean="0"/>
              <a:t> </a:t>
            </a:r>
            <a:r>
              <a:rPr lang="en-US" dirty="0" smtClean="0"/>
              <a:t>THE JACKSON ADMINISTRATION CONTINUED U.S. POLITICAL POLICIES OF _________________________ TOWARDS THE TRIBES </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 </a:t>
            </a:r>
            <a:r>
              <a:rPr lang="en-US" dirty="0" smtClean="0"/>
              <a:t>THE SOCIAL ATTITUDE OF ____________________ CONTINUED DURING THE JACKSON ADMINISTRATION. THE JACKSON ADMINISTRATION CONTINUED THE U.S</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 </a:t>
            </a:r>
            <a:r>
              <a:rPr lang="en-US" dirty="0" smtClean="0"/>
              <a:t>ECONOMIC POLICY OF ________________ TOWARDS THE TRIBES BY. </a:t>
            </a:r>
            <a:endParaRPr lang="en-US" dirty="0"/>
          </a:p>
        </p:txBody>
      </p:sp>
      <p:sp>
        <p:nvSpPr>
          <p:cNvPr id="3" name="Title 2"/>
          <p:cNvSpPr>
            <a:spLocks noGrp="1"/>
          </p:cNvSpPr>
          <p:nvPr>
            <p:ph type="title"/>
          </p:nvPr>
        </p:nvSpPr>
        <p:spPr/>
        <p:txBody>
          <a:bodyPr/>
          <a:lstStyle/>
          <a:p>
            <a:r>
              <a:rPr lang="en-US" dirty="0" smtClean="0"/>
              <a:t>TOPIC/CLAIM SENTENCES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GENERALLY, IT’S EASIER TO PARAPHRASE THE DOCUMENTS THAN TO QUOTE FROM THEM. BUT IF YOU CHOOSE TO QUOTE AN </a:t>
            </a:r>
            <a:r>
              <a:rPr lang="en-US" u="sng" dirty="0" smtClean="0"/>
              <a:t>EXCERPT</a:t>
            </a:r>
            <a:r>
              <a:rPr lang="en-US" dirty="0" smtClean="0"/>
              <a:t> FROM THE DOCUMENT, CHOOSE WISELY &amp; KEEP IT SHORT</a:t>
            </a:r>
            <a:r>
              <a:rPr lang="en-US" dirty="0" smtClean="0"/>
              <a:t>!</a:t>
            </a:r>
          </a:p>
          <a:p>
            <a:pPr>
              <a:buNone/>
            </a:pPr>
            <a:endParaRPr lang="en-US" dirty="0" smtClean="0"/>
          </a:p>
          <a:p>
            <a:pPr marL="514350" indent="-514350">
              <a:buFont typeface="+mj-lt"/>
              <a:buAutoNum type="arabicPeriod"/>
            </a:pPr>
            <a:r>
              <a:rPr lang="en-US" dirty="0" smtClean="0"/>
              <a:t>DOCUMENTS I AND J DEMONSTRATE THE POPULAR BELIEF THAT THE INDIANS NEEDED TO BE “IMPROVED” OR “CIVILIZED”.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JACKSON </a:t>
            </a:r>
            <a:r>
              <a:rPr lang="en-US" dirty="0" smtClean="0"/>
              <a:t>ARGUED THAT IT WAS U.S. POLICY TO, “INTRODUCE AMONG THEM THE ARTS OF CIVILIZATION</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ACCORDING </a:t>
            </a:r>
            <a:r>
              <a:rPr lang="en-US" dirty="0" smtClean="0"/>
              <a:t>TO DOCUMENT E, THE U.S. GOVERNMENT PURSUED A POLICY OF PAYING THE TRIBES FOR THEIR LAND.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JACKSON </a:t>
            </a:r>
            <a:r>
              <a:rPr lang="en-US" dirty="0" smtClean="0"/>
              <a:t>REFERS TO THE POLICY OF MAKING TREATIES WITH THE TRIBES AS “AN ABSURDITY</a:t>
            </a:r>
            <a:r>
              <a:rPr lang="en-US" dirty="0" smtClean="0"/>
              <a:t>”</a:t>
            </a:r>
          </a:p>
        </p:txBody>
      </p:sp>
      <p:sp>
        <p:nvSpPr>
          <p:cNvPr id="3" name="Title 2"/>
          <p:cNvSpPr>
            <a:spLocks noGrp="1"/>
          </p:cNvSpPr>
          <p:nvPr>
            <p:ph type="title"/>
          </p:nvPr>
        </p:nvSpPr>
        <p:spPr/>
        <p:txBody>
          <a:bodyPr>
            <a:normAutofit fontScale="90000"/>
          </a:bodyPr>
          <a:lstStyle/>
          <a:p>
            <a:pPr algn="ctr"/>
            <a:r>
              <a:rPr lang="en-US" dirty="0" smtClean="0"/>
              <a:t>EVIDENCE</a:t>
            </a:r>
            <a:br>
              <a:rPr lang="en-US" dirty="0" smtClean="0"/>
            </a:br>
            <a:r>
              <a:rPr lang="en-US" dirty="0" smtClean="0"/>
              <a:t>PARAPRHASING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 SAY NO TO NAKED QUOTES! REMEMBER </a:t>
            </a:r>
            <a:r>
              <a:rPr lang="en-US" u="sng" dirty="0" smtClean="0"/>
              <a:t>TLQ!:</a:t>
            </a:r>
          </a:p>
          <a:p>
            <a:pPr>
              <a:buNone/>
            </a:pPr>
            <a:r>
              <a:rPr lang="en-US" dirty="0" smtClean="0"/>
              <a:t>  </a:t>
            </a:r>
          </a:p>
          <a:p>
            <a:pPr algn="ctr">
              <a:buNone/>
            </a:pPr>
            <a:r>
              <a:rPr lang="en-US" dirty="0" smtClean="0"/>
              <a:t> </a:t>
            </a:r>
            <a:r>
              <a:rPr lang="en-US" b="1" i="1" dirty="0" smtClean="0"/>
              <a:t>“EMIGRATE BEYOND THE MISSISSIPPI OR SUBMIT TO THE LAWS OF THOSE STATES</a:t>
            </a:r>
            <a:r>
              <a:rPr lang="en-US" b="1" dirty="0" smtClean="0"/>
              <a:t>” </a:t>
            </a:r>
          </a:p>
          <a:p>
            <a:pPr algn="ctr">
              <a:buNone/>
            </a:pPr>
            <a:endParaRPr lang="en-US" u="sng" dirty="0" smtClean="0"/>
          </a:p>
          <a:p>
            <a:r>
              <a:rPr lang="en-US" dirty="0" smtClean="0"/>
              <a:t>CONCRETE DETAILS SHOULD NEVER BE JUST A QUOTE FROM THE DOCUMENTS. QUOTES ALWAYS NEED TO BE INTRODUCED BY YOUR OWN WORDS</a:t>
            </a:r>
          </a:p>
          <a:p>
            <a:endParaRPr lang="en-US" u="sng"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EVIDENCE</a:t>
            </a:r>
            <a:br>
              <a:rPr lang="en-US" dirty="0" smtClean="0"/>
            </a:br>
            <a:r>
              <a:rPr lang="en-US" dirty="0" smtClean="0"/>
              <a:t>DIRECT QUOTE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CHANGED </a:t>
            </a:r>
            <a:r>
              <a:rPr lang="en-US" sz="1800" dirty="0" smtClean="0"/>
              <a:t>OR </a:t>
            </a:r>
            <a:r>
              <a:rPr lang="en-US" sz="1800" dirty="0" smtClean="0"/>
              <a:t>CONT.       CHANGED </a:t>
            </a:r>
            <a:r>
              <a:rPr lang="en-US" sz="1800" dirty="0" smtClean="0"/>
              <a:t>OR </a:t>
            </a:r>
            <a:r>
              <a:rPr lang="en-US" sz="1800" dirty="0" smtClean="0"/>
              <a:t>CONT         CHANGED OR CONT.</a:t>
            </a:r>
          </a:p>
          <a:p>
            <a:pPr>
              <a:buNone/>
            </a:pPr>
            <a:r>
              <a:rPr lang="en-US" sz="1800" dirty="0" smtClean="0"/>
              <a:t>  POLITCAL POLICY             SOCIAL POLICY		ECONOMIC POLICY</a:t>
            </a:r>
          </a:p>
          <a:p>
            <a:pPr>
              <a:buNone/>
            </a:pPr>
            <a:r>
              <a:rPr lang="en-US" sz="1800" dirty="0" smtClean="0"/>
              <a:t>#1				#1			#1</a:t>
            </a:r>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dirty="0" smtClean="0"/>
              <a:t>#2				#2			#2</a:t>
            </a:r>
            <a:endParaRPr lang="en-US" sz="2000" dirty="0" smtClean="0"/>
          </a:p>
        </p:txBody>
      </p:sp>
      <p:sp>
        <p:nvSpPr>
          <p:cNvPr id="3" name="Title 2"/>
          <p:cNvSpPr>
            <a:spLocks noGrp="1"/>
          </p:cNvSpPr>
          <p:nvPr>
            <p:ph type="title"/>
          </p:nvPr>
        </p:nvSpPr>
        <p:spPr/>
        <p:txBody>
          <a:bodyPr>
            <a:normAutofit fontScale="90000"/>
          </a:bodyPr>
          <a:lstStyle/>
          <a:p>
            <a:pPr algn="ctr"/>
            <a:r>
              <a:rPr lang="en-US" dirty="0" smtClean="0"/>
              <a:t>EVIDENCE </a:t>
            </a:r>
            <a:br>
              <a:rPr lang="en-US" dirty="0" smtClean="0"/>
            </a:br>
            <a:r>
              <a:rPr lang="en-US" dirty="0" smtClean="0"/>
              <a:t>(Find 2 pieces of evidence for each one)</a:t>
            </a:r>
            <a:endParaRPr lang="en-US" dirty="0"/>
          </a:p>
        </p:txBody>
      </p:sp>
      <p:cxnSp>
        <p:nvCxnSpPr>
          <p:cNvPr id="5" name="Straight Connector 4"/>
          <p:cNvCxnSpPr/>
          <p:nvPr/>
        </p:nvCxnSpPr>
        <p:spPr>
          <a:xfrm>
            <a:off x="2895600" y="1676400"/>
            <a:ext cx="76200" cy="434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38800" y="1676400"/>
            <a:ext cx="7620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 idx="1"/>
            <a:endCxn id="2" idx="3"/>
          </p:cNvCxnSpPr>
          <p:nvPr/>
        </p:nvCxnSpPr>
        <p:spPr>
          <a:xfrm>
            <a:off x="457200" y="38100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smtClean="0"/>
              <a:t>ANALYSIS </a:t>
            </a:r>
            <a:r>
              <a:rPr lang="en-US" dirty="0" smtClean="0"/>
              <a:t>SENTENCES FOR </a:t>
            </a:r>
            <a:r>
              <a:rPr lang="en-US" dirty="0" smtClean="0"/>
              <a:t>YOUR PAPER ARE </a:t>
            </a:r>
            <a:r>
              <a:rPr lang="en-US" dirty="0" smtClean="0"/>
              <a:t>THE MOST CHALLENGING PORTIONS OF THE ESSAY PROCESS! THESE SENTENCES ARE WHERE INDEPENDENT &amp; CRITICAL THINKING REALLY HAPPENS!</a:t>
            </a:r>
            <a:endParaRPr lang="en-US" dirty="0"/>
          </a:p>
        </p:txBody>
      </p:sp>
      <p:sp>
        <p:nvSpPr>
          <p:cNvPr id="3" name="Title 2"/>
          <p:cNvSpPr>
            <a:spLocks noGrp="1"/>
          </p:cNvSpPr>
          <p:nvPr>
            <p:ph type="title"/>
          </p:nvPr>
        </p:nvSpPr>
        <p:spPr/>
        <p:txBody>
          <a:bodyPr/>
          <a:lstStyle/>
          <a:p>
            <a:pPr algn="ctr"/>
            <a:r>
              <a:rPr lang="en-US" dirty="0" smtClean="0"/>
              <a:t>ANALYSIS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dirty="0" smtClean="0"/>
              <a:t>CHANGED OR CONT.       CHANGED OR CONT         CHANGED OR CONT.</a:t>
            </a:r>
          </a:p>
          <a:p>
            <a:pPr>
              <a:buNone/>
            </a:pPr>
            <a:r>
              <a:rPr lang="en-US" sz="1800" dirty="0" smtClean="0"/>
              <a:t>  POLITCAL POLICY             SOCIAL POLICY		ECONOMIC </a:t>
            </a:r>
            <a:r>
              <a:rPr lang="en-US" sz="1800" dirty="0" smtClean="0"/>
              <a:t>POLICY</a:t>
            </a:r>
            <a:endParaRPr lang="en-US" dirty="0" smtClean="0"/>
          </a:p>
          <a:p>
            <a:pPr>
              <a:buNone/>
            </a:pPr>
            <a:r>
              <a:rPr lang="en-US" sz="1800" dirty="0" smtClean="0"/>
              <a:t>#1				#1			#1</a:t>
            </a:r>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r>
              <a:rPr lang="en-US" sz="1800" dirty="0" smtClean="0"/>
              <a:t>#2				#2			#2</a:t>
            </a:r>
            <a:endParaRPr lang="en-US" sz="1800" dirty="0" smtClean="0"/>
          </a:p>
        </p:txBody>
      </p:sp>
      <p:sp>
        <p:nvSpPr>
          <p:cNvPr id="3" name="Title 2"/>
          <p:cNvSpPr>
            <a:spLocks noGrp="1"/>
          </p:cNvSpPr>
          <p:nvPr>
            <p:ph type="title"/>
          </p:nvPr>
        </p:nvSpPr>
        <p:spPr/>
        <p:txBody>
          <a:bodyPr>
            <a:normAutofit fontScale="90000"/>
          </a:bodyPr>
          <a:lstStyle/>
          <a:p>
            <a:pPr algn="ctr"/>
            <a:r>
              <a:rPr lang="en-US" dirty="0" smtClean="0"/>
              <a:t>ANALYSIS</a:t>
            </a:r>
            <a:br>
              <a:rPr lang="en-US" dirty="0" smtClean="0"/>
            </a:br>
            <a:r>
              <a:rPr lang="en-US" sz="2200" dirty="0" smtClean="0"/>
              <a:t>Explain </a:t>
            </a:r>
            <a:r>
              <a:rPr lang="en-US" sz="2200" dirty="0" smtClean="0"/>
              <a:t>how/why each piece of evidence connects </a:t>
            </a:r>
            <a:r>
              <a:rPr lang="en-US" sz="2200" dirty="0" smtClean="0"/>
              <a:t>to or proves your </a:t>
            </a:r>
            <a:r>
              <a:rPr lang="en-US" sz="2200" dirty="0" smtClean="0"/>
              <a:t>thesis/claim sentence for each body idea. Connect the evidence to the idea through your analysis</a:t>
            </a:r>
            <a:endParaRPr lang="en-US" dirty="0"/>
          </a:p>
        </p:txBody>
      </p:sp>
      <p:cxnSp>
        <p:nvCxnSpPr>
          <p:cNvPr id="5" name="Straight Connector 4"/>
          <p:cNvCxnSpPr/>
          <p:nvPr/>
        </p:nvCxnSpPr>
        <p:spPr>
          <a:xfrm>
            <a:off x="2971800" y="1676400"/>
            <a:ext cx="7620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38800" y="1600200"/>
            <a:ext cx="76200" cy="449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 idx="1"/>
            <a:endCxn id="2" idx="3"/>
          </p:cNvCxnSpPr>
          <p:nvPr/>
        </p:nvCxnSpPr>
        <p:spPr>
          <a:xfrm>
            <a:off x="457200" y="38100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SUMMARIZE MAJOR ARGUMENTS BY RESTATING YOUR THESIS &amp; TOPIC SENTENCES IN NEW OR ABBREVIATED (SHORTER) </a:t>
            </a:r>
            <a:r>
              <a:rPr lang="en-US" dirty="0" smtClean="0"/>
              <a:t>WAYS: </a:t>
            </a:r>
          </a:p>
          <a:p>
            <a:pPr>
              <a:buNone/>
            </a:pPr>
            <a:endParaRPr lang="en-US" dirty="0" smtClean="0"/>
          </a:p>
          <a:p>
            <a:pPr algn="ctr">
              <a:buNone/>
            </a:pPr>
            <a:r>
              <a:rPr lang="en-US" i="1" dirty="0" smtClean="0"/>
              <a:t>THIS </a:t>
            </a:r>
            <a:r>
              <a:rPr lang="en-US" i="1" dirty="0" smtClean="0"/>
              <a:t>POLICY WAS IMPORTANT BECAUSE _____________________ .</a:t>
            </a:r>
            <a:r>
              <a:rPr lang="en-US" dirty="0" smtClean="0"/>
              <a:t> </a:t>
            </a:r>
            <a:endParaRPr lang="en-US" dirty="0" smtClean="0"/>
          </a:p>
          <a:p>
            <a:pPr algn="ctr">
              <a:buNone/>
            </a:pPr>
            <a:endParaRPr lang="en-US" dirty="0" smtClean="0"/>
          </a:p>
          <a:p>
            <a:r>
              <a:rPr lang="en-US" dirty="0" smtClean="0"/>
              <a:t>PROVIDE </a:t>
            </a:r>
            <a:r>
              <a:rPr lang="en-US" dirty="0" smtClean="0"/>
              <a:t>CONNECTION TO WHAT INSIGHTS INTO AMERICAN HISTORY THIS POLICY PROVIDES</a:t>
            </a:r>
            <a:r>
              <a:rPr lang="en-US" dirty="0" smtClean="0"/>
              <a:t>. </a:t>
            </a:r>
            <a:endParaRPr lang="en-US" smtClean="0"/>
          </a:p>
          <a:p>
            <a:endParaRPr lang="en-US" dirty="0" smtClean="0"/>
          </a:p>
          <a:p>
            <a:r>
              <a:rPr lang="en-US" dirty="0" smtClean="0"/>
              <a:t>WRAP UP THE PAPER BY RESTATING HOW YOU PROVED YOUR POINTS</a:t>
            </a:r>
            <a:endParaRPr lang="en-US" dirty="0"/>
          </a:p>
        </p:txBody>
      </p:sp>
      <p:sp>
        <p:nvSpPr>
          <p:cNvPr id="3" name="Title 2"/>
          <p:cNvSpPr>
            <a:spLocks noGrp="1"/>
          </p:cNvSpPr>
          <p:nvPr>
            <p:ph type="title"/>
          </p:nvPr>
        </p:nvSpPr>
        <p:spPr/>
        <p:txBody>
          <a:bodyPr/>
          <a:lstStyle/>
          <a:p>
            <a:pPr algn="ctr"/>
            <a:r>
              <a:rPr lang="en-US" dirty="0" smtClean="0"/>
              <a:t>Conclusion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 </a:t>
            </a:r>
            <a:r>
              <a:rPr lang="en-US" dirty="0" smtClean="0"/>
              <a:t>PARAGRAPH </a:t>
            </a:r>
            <a:r>
              <a:rPr lang="en-US" dirty="0" smtClean="0"/>
              <a:t>(3-4 SENTENCE </a:t>
            </a:r>
            <a:r>
              <a:rPr lang="en-US" dirty="0" smtClean="0"/>
              <a:t>INTRODUCING YOUR TOPIC; THESIS STATEMENT</a:t>
            </a:r>
            <a:r>
              <a:rPr lang="en-US" dirty="0" smtClean="0"/>
              <a:t>) </a:t>
            </a:r>
          </a:p>
          <a:p>
            <a:r>
              <a:rPr lang="en-US" dirty="0" smtClean="0"/>
              <a:t> </a:t>
            </a:r>
            <a:r>
              <a:rPr lang="en-US" dirty="0" smtClean="0"/>
              <a:t>BODY </a:t>
            </a:r>
            <a:r>
              <a:rPr lang="en-US" dirty="0" smtClean="0"/>
              <a:t>IDEA #1(1-3 PARAGRAPHS LONG) </a:t>
            </a:r>
          </a:p>
          <a:p>
            <a:r>
              <a:rPr lang="en-US" dirty="0" smtClean="0"/>
              <a:t>BODY IDEA #2 (1-3 </a:t>
            </a:r>
            <a:r>
              <a:rPr lang="en-US" dirty="0" smtClean="0"/>
              <a:t>PARAGRAPHS LONG) </a:t>
            </a:r>
            <a:endParaRPr lang="en-US" dirty="0" smtClean="0"/>
          </a:p>
          <a:p>
            <a:r>
              <a:rPr lang="en-US" dirty="0" smtClean="0"/>
              <a:t>BODY IDEA  #3 (</a:t>
            </a:r>
            <a:r>
              <a:rPr lang="en-US" dirty="0" smtClean="0"/>
              <a:t>1-3 PARAGRAPHS LONG) </a:t>
            </a:r>
            <a:endParaRPr lang="en-US" dirty="0" smtClean="0"/>
          </a:p>
          <a:p>
            <a:r>
              <a:rPr lang="en-US" dirty="0" smtClean="0"/>
              <a:t> </a:t>
            </a:r>
            <a:r>
              <a:rPr lang="en-US" dirty="0" smtClean="0"/>
              <a:t>CONCLUSION PARAGRAPH </a:t>
            </a:r>
            <a:r>
              <a:rPr lang="en-US" dirty="0" smtClean="0"/>
              <a:t>(3-4 </a:t>
            </a:r>
            <a:r>
              <a:rPr lang="en-US" dirty="0" smtClean="0"/>
              <a:t>SENTENCES SUMMARIZING YOUR </a:t>
            </a:r>
            <a:r>
              <a:rPr lang="en-US" dirty="0" smtClean="0"/>
              <a:t>ARGUMENT)</a:t>
            </a:r>
            <a:endParaRPr lang="en-US" dirty="0"/>
          </a:p>
        </p:txBody>
      </p:sp>
      <p:sp>
        <p:nvSpPr>
          <p:cNvPr id="3" name="Title 2"/>
          <p:cNvSpPr>
            <a:spLocks noGrp="1"/>
          </p:cNvSpPr>
          <p:nvPr>
            <p:ph type="title"/>
          </p:nvPr>
        </p:nvSpPr>
        <p:spPr/>
        <p:txBody>
          <a:bodyPr/>
          <a:lstStyle/>
          <a:p>
            <a:pPr algn="ctr"/>
            <a:r>
              <a:rPr lang="en-US" dirty="0" smtClean="0"/>
              <a:t>ESSAY STRUCTURE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TOPIC/CLAIM SENTENCE (SOMETIMES IT IS A TRANSITION IF A NEW  PARAGRAPH IS BEING USED TO EXPLAIN THE SAME BODY IDEA)</a:t>
            </a:r>
          </a:p>
          <a:p>
            <a:pPr>
              <a:buNone/>
            </a:pPr>
            <a:endParaRPr lang="en-US" dirty="0" smtClean="0"/>
          </a:p>
          <a:p>
            <a:r>
              <a:rPr lang="en-US" dirty="0" smtClean="0"/>
              <a:t>EVIDENCE #1(QUOTING </a:t>
            </a:r>
            <a:r>
              <a:rPr lang="en-US" dirty="0" smtClean="0"/>
              <a:t>OR PARAPHRASING FROM DOCUMENTS) </a:t>
            </a:r>
            <a:endParaRPr lang="en-US" dirty="0" smtClean="0"/>
          </a:p>
          <a:p>
            <a:pPr>
              <a:buNone/>
            </a:pPr>
            <a:endParaRPr lang="en-US" dirty="0" smtClean="0"/>
          </a:p>
          <a:p>
            <a:r>
              <a:rPr lang="en-US" dirty="0" smtClean="0"/>
              <a:t>ANALYSIS SENTENCE – (EXPLAINING WHY THE EVIDENCE SUPPORTS OR PROVES THE CLAIM)</a:t>
            </a:r>
          </a:p>
          <a:p>
            <a:pPr>
              <a:buNone/>
            </a:pPr>
            <a:endParaRPr lang="en-US" dirty="0" smtClean="0"/>
          </a:p>
          <a:p>
            <a:r>
              <a:rPr lang="en-US" dirty="0" smtClean="0"/>
              <a:t> </a:t>
            </a:r>
            <a:r>
              <a:rPr lang="en-US" dirty="0" smtClean="0"/>
              <a:t>ANALYSIS SENTENCE </a:t>
            </a:r>
            <a:endParaRPr lang="en-US" dirty="0" smtClean="0"/>
          </a:p>
          <a:p>
            <a:pPr>
              <a:buNone/>
            </a:pPr>
            <a:endParaRPr lang="en-US" dirty="0" smtClean="0"/>
          </a:p>
          <a:p>
            <a:r>
              <a:rPr lang="en-US" dirty="0" smtClean="0"/>
              <a:t>EVIDENCE #1(QUOTING </a:t>
            </a:r>
            <a:r>
              <a:rPr lang="en-US" dirty="0" smtClean="0"/>
              <a:t>OR PARAPHRASING FROM DOCUMENTS</a:t>
            </a:r>
            <a:r>
              <a:rPr lang="en-US" dirty="0" smtClean="0"/>
              <a:t>)</a:t>
            </a:r>
          </a:p>
          <a:p>
            <a:pPr>
              <a:buNone/>
            </a:pPr>
            <a:r>
              <a:rPr lang="en-US" dirty="0" smtClean="0"/>
              <a:t> </a:t>
            </a:r>
          </a:p>
          <a:p>
            <a:r>
              <a:rPr lang="en-US" dirty="0" smtClean="0"/>
              <a:t>ANALYSIS </a:t>
            </a:r>
            <a:r>
              <a:rPr lang="en-US" dirty="0" smtClean="0"/>
              <a:t>SENTENCE </a:t>
            </a:r>
            <a:endParaRPr lang="en-US" dirty="0" smtClean="0"/>
          </a:p>
          <a:p>
            <a:pPr>
              <a:buNone/>
            </a:pPr>
            <a:endParaRPr lang="en-US" dirty="0" smtClean="0"/>
          </a:p>
          <a:p>
            <a:r>
              <a:rPr lang="en-US" dirty="0" smtClean="0"/>
              <a:t>ANALYSIS </a:t>
            </a:r>
            <a:r>
              <a:rPr lang="en-US" dirty="0" smtClean="0"/>
              <a:t>SENTENCE </a:t>
            </a:r>
            <a:endParaRPr lang="en-US" dirty="0" smtClean="0"/>
          </a:p>
          <a:p>
            <a:pPr>
              <a:buNone/>
            </a:pPr>
            <a:endParaRPr lang="en-US" dirty="0" smtClean="0"/>
          </a:p>
          <a:p>
            <a:r>
              <a:rPr lang="en-US" dirty="0" smtClean="0"/>
              <a:t>TRANSITION </a:t>
            </a:r>
            <a:r>
              <a:rPr lang="en-US" dirty="0" smtClean="0"/>
              <a:t>TO NEXT PARAGRAPH SENTENCE</a:t>
            </a:r>
            <a:endParaRPr lang="en-US" dirty="0"/>
          </a:p>
        </p:txBody>
      </p:sp>
      <p:sp>
        <p:nvSpPr>
          <p:cNvPr id="3" name="Title 2"/>
          <p:cNvSpPr>
            <a:spLocks noGrp="1"/>
          </p:cNvSpPr>
          <p:nvPr>
            <p:ph type="title"/>
          </p:nvPr>
        </p:nvSpPr>
        <p:spPr/>
        <p:txBody>
          <a:bodyPr>
            <a:normAutofit fontScale="90000"/>
          </a:bodyPr>
          <a:lstStyle/>
          <a:p>
            <a:pPr algn="ctr"/>
            <a:r>
              <a:rPr lang="en-US" dirty="0" smtClean="0"/>
              <a:t>BODY </a:t>
            </a:r>
            <a:r>
              <a:rPr lang="en-US" dirty="0" smtClean="0"/>
              <a:t>IDEA PARAGRAPH(S) </a:t>
            </a:r>
            <a:r>
              <a:rPr lang="en-US" dirty="0" smtClean="0"/>
              <a:t>STRUCTURE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FOR SOME PEOPLE THE EASIEST WAY TO START A PAPER IS WITH THE THESIS</a:t>
            </a:r>
          </a:p>
          <a:p>
            <a:pPr>
              <a:buNone/>
            </a:pPr>
            <a:endParaRPr lang="en-US" dirty="0" smtClean="0"/>
          </a:p>
          <a:p>
            <a:r>
              <a:rPr lang="en-US" dirty="0" smtClean="0"/>
              <a:t>RESPOND TO THE PROMPT DIRECTLY BY CRAFTING AN EFFECTIVE THESIS </a:t>
            </a:r>
            <a:r>
              <a:rPr lang="en-US" dirty="0" smtClean="0"/>
              <a:t>STATEMENT (THAT DIRECTLY ADDRESSES QUESTION POSED IN THE PROMPT)</a:t>
            </a:r>
          </a:p>
          <a:p>
            <a:pPr>
              <a:buNone/>
            </a:pPr>
            <a:endParaRPr lang="en-US" dirty="0" smtClean="0"/>
          </a:p>
          <a:p>
            <a:r>
              <a:rPr lang="en-US" dirty="0" smtClean="0"/>
              <a:t>WHEN YOU CREATE YOUR THESIS COME UP WITH ATLEAST 3 MAIN REASONS THAT YOU CAN PROVE USING EVIDENCE (FOR THIS PAPER THESE IDEAS NEED TO ADDRESS POLIICAL, ECONOMIC OR SOCIAL REASONS)</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THESIS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THE JACKSON ADMINISTRATION’S DECISION TO REMOVE THE CHEROKEE INDIANS TO LANDS WEST OF THE MISSISSIPPI RIVER IN THE </a:t>
            </a:r>
            <a:r>
              <a:rPr lang="en-US" dirty="0" smtClean="0"/>
              <a:t>1830’S </a:t>
            </a:r>
            <a:r>
              <a:rPr lang="en-US" u="sng" dirty="0" smtClean="0"/>
              <a:t>SIGNIFICANTLY CHANGED </a:t>
            </a:r>
            <a:r>
              <a:rPr lang="en-US" dirty="0" smtClean="0"/>
              <a:t>THE PREVIOUS SOCIAL, POLITICAL AND ECONOMIC POLICIES PURSUED BY THE COLONIES &amp; THE UNITED STATES TOWARDS THE AMERICAN INDIAN TRIBES. </a:t>
            </a:r>
            <a:endParaRPr lang="en-US" dirty="0" smtClean="0"/>
          </a:p>
          <a:p>
            <a:pPr>
              <a:buNone/>
            </a:pPr>
            <a:endParaRPr lang="en-US" dirty="0" smtClean="0"/>
          </a:p>
          <a:p>
            <a:r>
              <a:rPr lang="en-US" dirty="0" smtClean="0"/>
              <a:t>THE JACKSON ADMINISTRATION’S DECISION TO REMOVE THE CHEROKEE INDIANS TO LANDS WEST OF THE MISSISSIPPI RIVER IN THE </a:t>
            </a:r>
            <a:r>
              <a:rPr lang="en-US" dirty="0" smtClean="0"/>
              <a:t>1830’S </a:t>
            </a:r>
            <a:r>
              <a:rPr lang="en-US" u="sng" dirty="0" smtClean="0"/>
              <a:t>CONTINUED</a:t>
            </a:r>
            <a:r>
              <a:rPr lang="en-US" dirty="0" smtClean="0"/>
              <a:t> THE </a:t>
            </a:r>
            <a:r>
              <a:rPr lang="en-US" dirty="0" smtClean="0"/>
              <a:t>PREVIOUS </a:t>
            </a:r>
            <a:r>
              <a:rPr lang="en-US" dirty="0" smtClean="0"/>
              <a:t>SOCIALAND ECONOMIC POLICIES BUT </a:t>
            </a:r>
            <a:r>
              <a:rPr lang="en-US" u="sng" dirty="0" smtClean="0"/>
              <a:t>CHANGED</a:t>
            </a:r>
            <a:r>
              <a:rPr lang="en-US" dirty="0" smtClean="0"/>
              <a:t> THE ECONOMIC </a:t>
            </a:r>
            <a:r>
              <a:rPr lang="en-US" dirty="0" smtClean="0"/>
              <a:t>POLICIES PURSUED BY THE COLONIES &amp; THE UNITED STATES TOWARDS THE AMERICAN INDIAN TRIBES.</a:t>
            </a:r>
            <a:endParaRPr lang="en-US" dirty="0"/>
          </a:p>
        </p:txBody>
      </p:sp>
      <p:sp>
        <p:nvSpPr>
          <p:cNvPr id="3" name="Title 2"/>
          <p:cNvSpPr>
            <a:spLocks noGrp="1"/>
          </p:cNvSpPr>
          <p:nvPr>
            <p:ph type="title"/>
          </p:nvPr>
        </p:nvSpPr>
        <p:spPr/>
        <p:txBody>
          <a:bodyPr>
            <a:normAutofit/>
          </a:bodyPr>
          <a:lstStyle/>
          <a:p>
            <a:r>
              <a:rPr lang="en-US" sz="2800" dirty="0" smtClean="0"/>
              <a:t>RESPOND TO THE PROMPT DIRECTLY BY CRAFTING AN EFFECTIVE THESIS STATEMENT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FOR SOME PEOPLE ITS FRUSTRATING TO START WITH THE THESIS BECAUSE THEY DON’T HAVE THE ENTIRE ANSWER TO THE PROMPT</a:t>
            </a:r>
          </a:p>
          <a:p>
            <a:endParaRPr lang="en-US" dirty="0" smtClean="0"/>
          </a:p>
          <a:p>
            <a:r>
              <a:rPr lang="en-US" dirty="0" smtClean="0"/>
              <a:t>HOW OFTEN DO YOU START  PAPER NOT KNOWING WHAT YOUR THESIS IS BUT YOU KNOW WHAT ONE OF YOUR BODY IDEAS ARE?</a:t>
            </a:r>
          </a:p>
          <a:p>
            <a:pPr>
              <a:buNone/>
            </a:pPr>
            <a:endParaRPr lang="en-US" dirty="0" smtClean="0"/>
          </a:p>
          <a:p>
            <a:r>
              <a:rPr lang="en-US" dirty="0" smtClean="0"/>
              <a:t>IN THIS CASE PUT THE THESIS ASIDE AND START WORKING ON THE BODY IDEAS YOU DO HAVE THOUGHTS ON </a:t>
            </a:r>
          </a:p>
          <a:p>
            <a:pPr>
              <a:buNone/>
            </a:pPr>
            <a:endParaRPr lang="en-US" dirty="0" smtClean="0"/>
          </a:p>
          <a:p>
            <a:r>
              <a:rPr lang="en-US" dirty="0" smtClean="0"/>
              <a:t>REMEMBER IN THE BEGINNING YOUR THESIS IS TEMPORARY AND CAN ALWAYS BE CHANGED TO FIT YOUR BODY IDEAS </a:t>
            </a:r>
          </a:p>
          <a:p>
            <a:endParaRPr lang="en-US" dirty="0" smtClean="0"/>
          </a:p>
          <a:p>
            <a:pPr>
              <a:buNone/>
            </a:pPr>
            <a:r>
              <a:rPr lang="en-US" dirty="0" smtClean="0"/>
              <a:t>(ALWAYS MAKE YOUR THESIS FIT TO THE LOGIC OF YOUR PAPER AND NOT THE OTHER WAY AROUND)</a:t>
            </a:r>
          </a:p>
          <a:p>
            <a:endParaRPr lang="en-US" dirty="0"/>
          </a:p>
        </p:txBody>
      </p:sp>
      <p:sp>
        <p:nvSpPr>
          <p:cNvPr id="3" name="Title 2"/>
          <p:cNvSpPr>
            <a:spLocks noGrp="1"/>
          </p:cNvSpPr>
          <p:nvPr>
            <p:ph type="title"/>
          </p:nvPr>
        </p:nvSpPr>
        <p:spPr/>
        <p:txBody>
          <a:bodyPr/>
          <a:lstStyle/>
          <a:p>
            <a:pPr algn="ctr"/>
            <a:r>
              <a:rPr lang="en-US" dirty="0" smtClean="0"/>
              <a:t>THESIS PROBLEMS!?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buFont typeface="Arial" pitchFamily="34" charset="0"/>
              <a:buChar char="•"/>
            </a:pPr>
            <a:r>
              <a:rPr lang="en-US" sz="2800" dirty="0" smtClean="0"/>
              <a:t>CREATE A GOOOGLE DOC FOR THIS PAPER. (KNOW YOU GET TO DECIDE WHERE YOU WANT TO START)</a:t>
            </a:r>
          </a:p>
          <a:p>
            <a:pPr>
              <a:buNone/>
            </a:pPr>
            <a:endParaRPr lang="en-US" sz="2800" dirty="0" smtClean="0"/>
          </a:p>
          <a:p>
            <a:pPr>
              <a:buNone/>
            </a:pPr>
            <a:r>
              <a:rPr lang="en-US" sz="2800" dirty="0" smtClean="0"/>
              <a:t>1. THESIS START:</a:t>
            </a:r>
          </a:p>
          <a:p>
            <a:pPr>
              <a:buFont typeface="Arial" pitchFamily="34" charset="0"/>
              <a:buChar char="•"/>
            </a:pPr>
            <a:r>
              <a:rPr lang="en-US" sz="2800" dirty="0" smtClean="0"/>
              <a:t>Write </a:t>
            </a:r>
            <a:r>
              <a:rPr lang="en-US" sz="2800" dirty="0" smtClean="0"/>
              <a:t>your thesis statement (come up with three main  reasons to support your viewpoint)</a:t>
            </a:r>
          </a:p>
          <a:p>
            <a:pPr>
              <a:buFont typeface="Arial" pitchFamily="34" charset="0"/>
              <a:buChar char="•"/>
            </a:pPr>
            <a:endParaRPr lang="en-US" sz="2800" b="1" dirty="0" smtClean="0"/>
          </a:p>
          <a:p>
            <a:pPr>
              <a:buFont typeface="Arial" pitchFamily="34" charset="0"/>
              <a:buChar char="•"/>
            </a:pPr>
            <a:r>
              <a:rPr lang="en-US" sz="2800" b="1" dirty="0" smtClean="0"/>
              <a:t>Thesis </a:t>
            </a:r>
            <a:r>
              <a:rPr lang="en-US" sz="2800" b="1" dirty="0" smtClean="0"/>
              <a:t>– what is your position?</a:t>
            </a:r>
          </a:p>
          <a:p>
            <a:endParaRPr lang="en-US" sz="2800" b="1" dirty="0" smtClean="0"/>
          </a:p>
          <a:p>
            <a:pPr marL="342900" indent="-342900">
              <a:buFont typeface="+mj-lt"/>
              <a:buAutoNum type="arabicPeriod"/>
            </a:pPr>
            <a:r>
              <a:rPr lang="en-US" sz="2800" b="1" dirty="0" smtClean="0"/>
              <a:t>Reason  #1 </a:t>
            </a:r>
          </a:p>
          <a:p>
            <a:pPr marL="342900" indent="-342900">
              <a:buFont typeface="+mj-lt"/>
              <a:buAutoNum type="arabicPeriod"/>
            </a:pPr>
            <a:endParaRPr lang="en-US" sz="2800" b="1" dirty="0" smtClean="0"/>
          </a:p>
          <a:p>
            <a:pPr marL="342900" indent="-342900">
              <a:buFont typeface="+mj-lt"/>
              <a:buAutoNum type="arabicPeriod"/>
            </a:pPr>
            <a:r>
              <a:rPr lang="en-US" sz="2800" b="1" dirty="0" smtClean="0"/>
              <a:t>Reason #2</a:t>
            </a:r>
          </a:p>
          <a:p>
            <a:pPr marL="342900" indent="-342900">
              <a:buFont typeface="+mj-lt"/>
              <a:buAutoNum type="arabicPeriod"/>
            </a:pPr>
            <a:endParaRPr lang="en-US" sz="2800" b="1" dirty="0" smtClean="0"/>
          </a:p>
          <a:p>
            <a:pPr marL="342900" indent="-342900">
              <a:buFont typeface="+mj-lt"/>
              <a:buAutoNum type="arabicPeriod"/>
            </a:pPr>
            <a:r>
              <a:rPr lang="en-US" sz="2800" b="1" dirty="0" smtClean="0"/>
              <a:t>Reason #</a:t>
            </a:r>
            <a:r>
              <a:rPr lang="en-US" sz="2800" b="1" dirty="0" smtClean="0"/>
              <a:t>3</a:t>
            </a:r>
          </a:p>
          <a:p>
            <a:pPr marL="342900" indent="-342900">
              <a:buNone/>
            </a:pPr>
            <a:endParaRPr lang="en-US" sz="2800" b="1" dirty="0" smtClean="0"/>
          </a:p>
          <a:p>
            <a:pPr marL="342900" indent="-342900">
              <a:buNone/>
            </a:pPr>
            <a:r>
              <a:rPr lang="en-US" sz="2800" b="1" dirty="0" smtClean="0"/>
              <a:t>REMEMBER  THESIS IS ONLY FINALIZED WHEN THE PAPER IS DONE. SO CHANGE IT IF YOU FIND YOUR THINKING HAS CHANGED ON THE PROMPT</a:t>
            </a:r>
            <a:endParaRPr lang="en-US" dirty="0"/>
          </a:p>
        </p:txBody>
      </p:sp>
      <p:sp>
        <p:nvSpPr>
          <p:cNvPr id="3" name="Title 2"/>
          <p:cNvSpPr>
            <a:spLocks noGrp="1"/>
          </p:cNvSpPr>
          <p:nvPr>
            <p:ph type="title"/>
          </p:nvPr>
        </p:nvSpPr>
        <p:spPr/>
        <p:txBody>
          <a:bodyPr>
            <a:normAutofit/>
          </a:bodyPr>
          <a:lstStyle/>
          <a:p>
            <a:pPr algn="ctr"/>
            <a:r>
              <a:rPr lang="en-US" dirty="0" smtClean="0"/>
              <a:t>STARTING POINTS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2. BODY IDEA START:</a:t>
            </a:r>
          </a:p>
          <a:p>
            <a:r>
              <a:rPr lang="en-US" dirty="0" smtClean="0"/>
              <a:t>START BY WRITING DOWN THE IDEAS YOU ALREADY HAVE ON THE PROMPT (EVEN IF YOU CHANGE THEM LATER OR YOU ONLY HAVE 1 OR 2 WRITE KNOW)</a:t>
            </a:r>
          </a:p>
          <a:p>
            <a:endParaRPr lang="en-US" dirty="0" smtClean="0"/>
          </a:p>
          <a:p>
            <a:pPr marL="342900" indent="-342900">
              <a:buFont typeface="+mj-lt"/>
              <a:buAutoNum type="arabicPeriod"/>
            </a:pPr>
            <a:r>
              <a:rPr lang="en-US" sz="2400" b="1" dirty="0" smtClean="0"/>
              <a:t>BODY IDEA #1 - WHY IS THIS IDEA CORRECT? WHAT LEAD  YOU TO THIS THINKNING? (THINK EVIDENCE)</a:t>
            </a:r>
            <a:endParaRPr lang="en-US" sz="2400" b="1" dirty="0" smtClean="0"/>
          </a:p>
          <a:p>
            <a:pPr marL="342900" indent="-342900">
              <a:buFont typeface="+mj-lt"/>
              <a:buAutoNum type="arabicPeriod"/>
            </a:pPr>
            <a:endParaRPr lang="en-US" sz="2400" b="1" dirty="0" smtClean="0"/>
          </a:p>
          <a:p>
            <a:pPr marL="342900" indent="-342900">
              <a:buFont typeface="+mj-lt"/>
              <a:buAutoNum type="arabicPeriod"/>
            </a:pPr>
            <a:r>
              <a:rPr lang="en-US" sz="2400" b="1" dirty="0" smtClean="0"/>
              <a:t>BODY IDEA </a:t>
            </a:r>
            <a:r>
              <a:rPr lang="en-US" sz="2400" b="1" dirty="0" smtClean="0"/>
              <a:t>#2 </a:t>
            </a:r>
            <a:r>
              <a:rPr lang="en-US" sz="2400" b="1" dirty="0" smtClean="0"/>
              <a:t>- WHY IS THIS IDEA CORRECT? WHAT LEAD  YOU TO THIS THINKNING? (THINK EVIDENCE</a:t>
            </a:r>
            <a:r>
              <a:rPr lang="en-US" sz="2400" b="1" dirty="0" smtClean="0"/>
              <a:t>)</a:t>
            </a:r>
          </a:p>
          <a:p>
            <a:pPr marL="457200" indent="-457200">
              <a:buFont typeface="+mj-lt"/>
              <a:buAutoNum type="arabicPeriod"/>
            </a:pPr>
            <a:endParaRPr lang="en-US" sz="2400" b="1" dirty="0" smtClean="0"/>
          </a:p>
          <a:p>
            <a:pPr marL="342900" indent="-342900">
              <a:buFont typeface="+mj-lt"/>
              <a:buAutoNum type="arabicPeriod"/>
            </a:pPr>
            <a:r>
              <a:rPr lang="en-US" sz="2400" b="1" dirty="0" smtClean="0"/>
              <a:t>BODY IDEA </a:t>
            </a:r>
            <a:r>
              <a:rPr lang="en-US" sz="2400" b="1" dirty="0" smtClean="0"/>
              <a:t>#3 </a:t>
            </a:r>
            <a:r>
              <a:rPr lang="en-US" sz="2400" b="1" dirty="0" smtClean="0"/>
              <a:t>- WHY IS THIS IDEA CORRECT? WHAT LEAD  YOU TO THIS THINKNING? (THINK EVIDENCE</a:t>
            </a:r>
            <a:r>
              <a:rPr lang="en-US" sz="2400" b="1" dirty="0" smtClean="0"/>
              <a:t>)</a:t>
            </a:r>
          </a:p>
          <a:p>
            <a:pPr marL="342900" indent="-342900">
              <a:buFont typeface="+mj-lt"/>
              <a:buAutoNum type="arabicPeriod"/>
            </a:pPr>
            <a:endParaRPr lang="en-US" sz="2400" b="1" dirty="0" smtClean="0"/>
          </a:p>
          <a:p>
            <a:pPr marL="342900" indent="-342900">
              <a:buNone/>
            </a:pPr>
            <a:r>
              <a:rPr lang="en-US" sz="2400" b="1" dirty="0" smtClean="0"/>
              <a:t>(REMEMBER ITS OK IF YOU DON’T KNOW ALL OF THESE IDEAS RIGHT NOW, PAPAERS ARE ALWAYS A WORK IN PROGRESS UNTIL YOU TURN IT IN)</a:t>
            </a:r>
            <a:endParaRPr lang="en-US" sz="2400" b="1" dirty="0" smtClean="0"/>
          </a:p>
          <a:p>
            <a:pPr marL="342900" indent="-342900">
              <a:buFont typeface="+mj-lt"/>
              <a:buAutoNum type="arabicPeriod"/>
            </a:pPr>
            <a:endParaRPr lang="en-US" sz="2400" b="1"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STARTING POINTS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ON THE SAME GOOGLE DOC CREATE THIS CHART</a:t>
            </a:r>
          </a:p>
          <a:p>
            <a:pPr>
              <a:buNone/>
            </a:pPr>
            <a:r>
              <a:rPr lang="en-US" sz="2000" dirty="0" smtClean="0"/>
              <a:t>SOCIAL CHANGES </a:t>
            </a:r>
            <a:r>
              <a:rPr lang="en-US" sz="2000" dirty="0" smtClean="0"/>
              <a:t>      POLITICAL </a:t>
            </a:r>
            <a:r>
              <a:rPr lang="en-US" sz="2000" dirty="0" smtClean="0"/>
              <a:t>CHANGES </a:t>
            </a:r>
            <a:r>
              <a:rPr lang="en-US" sz="2000" dirty="0" smtClean="0"/>
              <a:t>   ECONOMIC </a:t>
            </a:r>
            <a:r>
              <a:rPr lang="en-US" sz="2000" dirty="0" smtClean="0"/>
              <a:t>CHANGES</a:t>
            </a:r>
            <a:endParaRPr lang="en-US" sz="2000" dirty="0"/>
          </a:p>
        </p:txBody>
      </p:sp>
      <p:sp>
        <p:nvSpPr>
          <p:cNvPr id="3" name="Title 2"/>
          <p:cNvSpPr>
            <a:spLocks noGrp="1"/>
          </p:cNvSpPr>
          <p:nvPr>
            <p:ph type="title"/>
          </p:nvPr>
        </p:nvSpPr>
        <p:spPr>
          <a:xfrm>
            <a:off x="457200" y="304800"/>
            <a:ext cx="8229600" cy="1219200"/>
          </a:xfrm>
        </p:spPr>
        <p:txBody>
          <a:bodyPr>
            <a:normAutofit/>
          </a:bodyPr>
          <a:lstStyle/>
          <a:p>
            <a:r>
              <a:rPr lang="en-US" sz="3600" dirty="0" smtClean="0"/>
              <a:t>BRAINSTORM </a:t>
            </a:r>
            <a:r>
              <a:rPr lang="en-US" sz="3600" dirty="0" smtClean="0"/>
              <a:t>EVIDENCE FROM OPVL’S AND READING’S FOR CHANGE</a:t>
            </a:r>
            <a:endParaRPr lang="en-US" sz="3600" dirty="0"/>
          </a:p>
        </p:txBody>
      </p:sp>
      <p:cxnSp>
        <p:nvCxnSpPr>
          <p:cNvPr id="5" name="Straight Connector 4"/>
          <p:cNvCxnSpPr/>
          <p:nvPr/>
        </p:nvCxnSpPr>
        <p:spPr>
          <a:xfrm>
            <a:off x="2895600" y="2209800"/>
            <a:ext cx="0" cy="3581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791200" y="2209800"/>
            <a:ext cx="0" cy="3657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224</TotalTime>
  <Words>1102</Words>
  <Application>Microsoft Office PowerPoint</Application>
  <PresentationFormat>On-screen Show (4:3)</PresentationFormat>
  <Paragraphs>139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CHEROKEE POLICY PAPER WORKSHOP</vt:lpstr>
      <vt:lpstr>ESSAY STRUCTURE</vt:lpstr>
      <vt:lpstr>BODY IDEA PARAGRAPH(S) STRUCTURE</vt:lpstr>
      <vt:lpstr>THESIS</vt:lpstr>
      <vt:lpstr>RESPOND TO THE PROMPT DIRECTLY BY CRAFTING AN EFFECTIVE THESIS STATEMENT</vt:lpstr>
      <vt:lpstr>THESIS PROBLEMS!? </vt:lpstr>
      <vt:lpstr>STARTING POINTS</vt:lpstr>
      <vt:lpstr>STARTING POINTS</vt:lpstr>
      <vt:lpstr>BRAINSTORM EVIDENCE FROM OPVL’S AND READING’S FOR CHANGE</vt:lpstr>
      <vt:lpstr>BRAINSTORM EVIDENCE FROM OPVL’S AND READING’S FOR CONTINUATION</vt:lpstr>
      <vt:lpstr>TOPIC/CLAIM SENTENCES</vt:lpstr>
      <vt:lpstr>TOPIC/CLAIM SENTENCES</vt:lpstr>
      <vt:lpstr>EVIDENCE PARAPRHASING</vt:lpstr>
      <vt:lpstr>EVIDENCE DIRECT QUOTE</vt:lpstr>
      <vt:lpstr>EVIDENCE  (Find 2 pieces of evidence for each one)</vt:lpstr>
      <vt:lpstr>ANALYSIS</vt:lpstr>
      <vt:lpstr>ANALYSIS Explain how/why each piece of evidence connects to or proves your thesis/claim sentence for each body idea. Connect the evidence to the idea through your analysis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CHEROKEE POLICY PAPER WORKSHOP</dc:title>
  <dc:creator>sherron</dc:creator>
  <cp:lastModifiedBy>sherron</cp:lastModifiedBy>
  <cp:revision>21</cp:revision>
  <dcterms:created xsi:type="dcterms:W3CDTF">2016-11-17T20:29:57Z</dcterms:created>
  <dcterms:modified xsi:type="dcterms:W3CDTF">2016-11-18T00:13:59Z</dcterms:modified>
</cp:coreProperties>
</file>